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al Unicode Bold" charset="1" panose="020B0704020202020204"/>
      <p:regular r:id="rId15"/>
    </p:embeddedFont>
    <p:embeddedFont>
      <p:font typeface="Arial Unicode" charset="1" panose="020B060402020202020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png>
</file>

<file path=ppt/media/image5.pn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6.png" Type="http://schemas.openxmlformats.org/officeDocument/2006/relationships/image"/><Relationship Id="rId4" Target="../media/image7.svg" Type="http://schemas.openxmlformats.org/officeDocument/2006/relationships/image"/><Relationship Id="rId5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9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10.png" Type="http://schemas.openxmlformats.org/officeDocument/2006/relationships/image"/><Relationship Id="rId4" Target="../media/image6.png" Type="http://schemas.openxmlformats.org/officeDocument/2006/relationships/image"/><Relationship Id="rId5" Target="../media/image7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078061" y="4306672"/>
            <a:ext cx="4426562" cy="442656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F78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4850931" y="393694"/>
            <a:ext cx="4426562" cy="4426562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F78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2746627" y="3583468"/>
            <a:ext cx="12794746" cy="4012290"/>
            <a:chOff x="0" y="0"/>
            <a:chExt cx="17059662" cy="5349720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80976"/>
              <a:ext cx="17059662" cy="33695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587"/>
                </a:lnSpc>
              </a:pPr>
              <a:r>
                <a:rPr lang="en-US" b="true" sz="9587" spc="-287">
                  <a:solidFill>
                    <a:srgbClr val="1B1B1B"/>
                  </a:solidFill>
                  <a:latin typeface="Arial Unicode Bold"/>
                  <a:ea typeface="Arial Unicode Bold"/>
                  <a:cs typeface="Arial Unicode Bold"/>
                  <a:sym typeface="Arial Unicode Bold"/>
                </a:rPr>
                <a:t>WEBOTS 動態投籃模擬系統的協同設計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202669" y="4170948"/>
              <a:ext cx="8654324" cy="11787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B1B1B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41023105 李宛妮</a:t>
              </a:r>
            </a:p>
            <a:p>
              <a:pPr algn="ctr">
                <a:lnSpc>
                  <a:spcPts val="3640"/>
                </a:lnSpc>
              </a:pPr>
              <a:r>
                <a:rPr lang="en-US" sz="2600">
                  <a:solidFill>
                    <a:srgbClr val="1B1B1B"/>
                  </a:solidFill>
                  <a:latin typeface="Arial Unicode"/>
                  <a:ea typeface="Arial Unicode"/>
                  <a:cs typeface="Arial Unicode"/>
                  <a:sym typeface="Arial Unicode"/>
                </a:rPr>
                <a:t>41023109 洪于芳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28700" y="6519953"/>
            <a:ext cx="4175535" cy="4114800"/>
          </a:xfrm>
          <a:custGeom>
            <a:avLst/>
            <a:gdLst/>
            <a:ahLst/>
            <a:cxnLst/>
            <a:rect r="r" b="b" t="t" l="l"/>
            <a:pathLst>
              <a:path h="4114800" w="4175535">
                <a:moveTo>
                  <a:pt x="0" y="0"/>
                </a:moveTo>
                <a:lnTo>
                  <a:pt x="4175535" y="0"/>
                </a:lnTo>
                <a:lnTo>
                  <a:pt x="41755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8FF7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1028700"/>
            <a:ext cx="18288000" cy="8229600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2765417" y="4524375"/>
            <a:ext cx="6378583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b="true" sz="80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目錄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802992" y="2839083"/>
            <a:ext cx="6259770" cy="42754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33758" indent="-466879" lvl="1">
              <a:lnSpc>
                <a:spcPts val="8649"/>
              </a:lnSpc>
              <a:buFont typeface="Arial"/>
              <a:buChar char="•"/>
            </a:pPr>
            <a:r>
              <a:rPr lang="en-US" sz="4324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簡介</a:t>
            </a:r>
          </a:p>
          <a:p>
            <a:pPr algn="l" marL="933758" indent="-466879" lvl="1">
              <a:lnSpc>
                <a:spcPts val="8649"/>
              </a:lnSpc>
              <a:buFont typeface="Arial"/>
              <a:buChar char="•"/>
            </a:pPr>
            <a:r>
              <a:rPr lang="en-US" sz="4324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學習內容</a:t>
            </a:r>
          </a:p>
          <a:p>
            <a:pPr algn="l" marL="933758" indent="-466879" lvl="1">
              <a:lnSpc>
                <a:spcPts val="8649"/>
              </a:lnSpc>
              <a:buFont typeface="Arial"/>
              <a:buChar char="•"/>
            </a:pPr>
            <a:r>
              <a:rPr lang="en-US" sz="4324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操作過程與問題</a:t>
            </a:r>
          </a:p>
          <a:p>
            <a:pPr algn="l" marL="933758" indent="-466879" lvl="1">
              <a:lnSpc>
                <a:spcPts val="8649"/>
              </a:lnSpc>
              <a:buFont typeface="Arial"/>
              <a:buChar char="•"/>
            </a:pPr>
            <a:r>
              <a:rPr lang="en-US" sz="4324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心得與討論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3992" y="1019175"/>
            <a:ext cx="8663715" cy="1228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b="true" sz="80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簡介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-1379822" y="6791913"/>
            <a:ext cx="4817044" cy="4817044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F78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460314" y="4173003"/>
            <a:ext cx="4175535" cy="4114800"/>
          </a:xfrm>
          <a:custGeom>
            <a:avLst/>
            <a:gdLst/>
            <a:ahLst/>
            <a:cxnLst/>
            <a:rect r="r" b="b" t="t" l="l"/>
            <a:pathLst>
              <a:path h="4114800" w="4175535">
                <a:moveTo>
                  <a:pt x="0" y="0"/>
                </a:moveTo>
                <a:lnTo>
                  <a:pt x="4175535" y="0"/>
                </a:lnTo>
                <a:lnTo>
                  <a:pt x="41755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5360557" y="3749455"/>
            <a:ext cx="11898743" cy="24809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89"/>
              </a:lnSpc>
            </a:pPr>
            <a:r>
              <a:rPr lang="en-US" sz="34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介紹在協同產品設計實習課程中如何利用webots 完成專案協同之過程，其中包括四連桿機構、投籃機、七段顯示器、底座車子模擬等主題與過程。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5227" y="2688984"/>
            <a:ext cx="8638773" cy="5060773"/>
          </a:xfrm>
          <a:custGeom>
            <a:avLst/>
            <a:gdLst/>
            <a:ahLst/>
            <a:cxnLst/>
            <a:rect r="r" b="b" t="t" l="l"/>
            <a:pathLst>
              <a:path h="5060773" w="8638773">
                <a:moveTo>
                  <a:pt x="0" y="0"/>
                </a:moveTo>
                <a:lnTo>
                  <a:pt x="8638773" y="0"/>
                </a:lnTo>
                <a:lnTo>
                  <a:pt x="8638773" y="5060773"/>
                </a:lnTo>
                <a:lnTo>
                  <a:pt x="0" y="50607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12908093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b="true" sz="75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學習內容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66729" y="1492250"/>
            <a:ext cx="2940570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49"/>
              </a:lnSpc>
              <a:spcBef>
                <a:spcPct val="0"/>
              </a:spcBef>
            </a:pPr>
            <a:r>
              <a:rPr lang="en-US" b="true" sz="3499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四連趕機構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05227" y="8053175"/>
            <a:ext cx="2940570" cy="3352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30"/>
              </a:lnSpc>
            </a:pPr>
            <a:r>
              <a:rPr lang="en-US" sz="2100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圖片為HW2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1665456" y="1520825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1665456" y="1839278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solvespace 繪製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1665456" y="3635298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8"/>
                </a:lnTo>
                <a:lnTo>
                  <a:pt x="0" y="1168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1517375" y="4009110"/>
            <a:ext cx="4222356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摸索webots學習如何開啟場景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1665456" y="5746431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1665456" y="6064884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學習在webots中學習組裝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11665456" y="7646260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1665456" y="7964713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如何利用程式碼啟動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12908093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b="true" sz="75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學習內容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1665456" y="1600200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1665456" y="3799652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8"/>
                </a:lnTo>
                <a:lnTo>
                  <a:pt x="0" y="116815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665456" y="5739335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1665456" y="7974294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731817" y="3091053"/>
            <a:ext cx="9069824" cy="4883241"/>
          </a:xfrm>
          <a:custGeom>
            <a:avLst/>
            <a:gdLst/>
            <a:ahLst/>
            <a:cxnLst/>
            <a:rect r="r" b="b" t="t" l="l"/>
            <a:pathLst>
              <a:path h="4883241" w="9069824">
                <a:moveTo>
                  <a:pt x="0" y="0"/>
                </a:moveTo>
                <a:lnTo>
                  <a:pt x="9069824" y="0"/>
                </a:lnTo>
                <a:lnTo>
                  <a:pt x="9069824" y="4883241"/>
                </a:lnTo>
                <a:lnTo>
                  <a:pt x="0" y="488324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5266729" y="1492250"/>
            <a:ext cx="2940570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49"/>
              </a:lnSpc>
              <a:spcBef>
                <a:spcPct val="0"/>
              </a:spcBef>
            </a:pPr>
            <a:r>
              <a:rPr lang="en-US" b="true" sz="3499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投籃機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665456" y="1765300"/>
            <a:ext cx="3926194" cy="678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0"/>
              </a:lnSpc>
              <a:spcBef>
                <a:spcPct val="0"/>
              </a:spcBef>
            </a:pPr>
            <a:r>
              <a:rPr lang="en-US" sz="2100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嘗試如何利用 webotsw --stream 啟動 Webots 模擬系統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665456" y="4118104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如何在客戶端檢視串流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665456" y="6057788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如何控制及協同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665456" y="8260044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程式內涵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82093" y="2881808"/>
            <a:ext cx="9242839" cy="5526576"/>
          </a:xfrm>
          <a:custGeom>
            <a:avLst/>
            <a:gdLst/>
            <a:ahLst/>
            <a:cxnLst/>
            <a:rect r="r" b="b" t="t" l="l"/>
            <a:pathLst>
              <a:path h="5526576" w="9242839">
                <a:moveTo>
                  <a:pt x="0" y="0"/>
                </a:moveTo>
                <a:lnTo>
                  <a:pt x="9242839" y="0"/>
                </a:lnTo>
                <a:lnTo>
                  <a:pt x="9242839" y="5526576"/>
                </a:lnTo>
                <a:lnTo>
                  <a:pt x="0" y="55265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12908093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b="true" sz="75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學習內容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66729" y="1492250"/>
            <a:ext cx="2940570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49"/>
              </a:lnSpc>
              <a:spcBef>
                <a:spcPct val="0"/>
              </a:spcBef>
            </a:pPr>
            <a:r>
              <a:rPr lang="en-US" b="true" sz="3499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七段顯示器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3696" y="1784350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973696" y="2253221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如何在結構上更改結構大小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973696" y="3975341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973696" y="4261091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加入其他五個pose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973696" y="6162675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973696" y="6448425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調整每個數字成為學號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11973696" y="8350009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8"/>
                </a:lnTo>
                <a:lnTo>
                  <a:pt x="0" y="1168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1973696" y="8635759"/>
            <a:ext cx="3926194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程式碼更改成為自己學號可運作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12042" y="2815474"/>
            <a:ext cx="9109375" cy="5556023"/>
          </a:xfrm>
          <a:custGeom>
            <a:avLst/>
            <a:gdLst/>
            <a:ahLst/>
            <a:cxnLst/>
            <a:rect r="r" b="b" t="t" l="l"/>
            <a:pathLst>
              <a:path h="5556023" w="9109375">
                <a:moveTo>
                  <a:pt x="0" y="0"/>
                </a:moveTo>
                <a:lnTo>
                  <a:pt x="9109375" y="0"/>
                </a:lnTo>
                <a:lnTo>
                  <a:pt x="9109375" y="5556023"/>
                </a:lnTo>
                <a:lnTo>
                  <a:pt x="0" y="555602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12908093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b="true" sz="75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學習內容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266729" y="1492250"/>
            <a:ext cx="2940570" cy="555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49"/>
              </a:lnSpc>
              <a:spcBef>
                <a:spcPct val="0"/>
              </a:spcBef>
            </a:pPr>
            <a:r>
              <a:rPr lang="en-US" b="true" sz="3499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車子底座模擬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11973696" y="3006474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8"/>
                </a:lnTo>
                <a:lnTo>
                  <a:pt x="0" y="116815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973696" y="3292224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如何加入車子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973696" y="5009406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973696" y="5295156"/>
            <a:ext cx="3926194" cy="7791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如何使用個人 IPv6 網址來啟動 Webots 伺服器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11973696" y="7258050"/>
            <a:ext cx="3926194" cy="1168159"/>
          </a:xfrm>
          <a:custGeom>
            <a:avLst/>
            <a:gdLst/>
            <a:ahLst/>
            <a:cxnLst/>
            <a:rect r="r" b="b" t="t" l="l"/>
            <a:pathLst>
              <a:path h="1168159" w="3926194">
                <a:moveTo>
                  <a:pt x="0" y="0"/>
                </a:moveTo>
                <a:lnTo>
                  <a:pt x="3926194" y="0"/>
                </a:lnTo>
                <a:lnTo>
                  <a:pt x="3926194" y="1168159"/>
                </a:lnTo>
                <a:lnTo>
                  <a:pt x="0" y="116815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1973696" y="7543800"/>
            <a:ext cx="3926194" cy="388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119"/>
              </a:lnSpc>
              <a:spcBef>
                <a:spcPct val="0"/>
              </a:spcBef>
            </a:pPr>
            <a:r>
              <a:rPr lang="en-US" sz="23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學習解決遇到的問題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8888" r="0" b="-28888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777070" y="2513291"/>
            <a:ext cx="2277583" cy="2277583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F78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77070" y="7741683"/>
            <a:ext cx="2277583" cy="2277583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8FF78"/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999541" y="3069073"/>
            <a:ext cx="8966653" cy="6055085"/>
          </a:xfrm>
          <a:custGeom>
            <a:avLst/>
            <a:gdLst/>
            <a:ahLst/>
            <a:cxnLst/>
            <a:rect r="r" b="b" t="t" l="l"/>
            <a:pathLst>
              <a:path h="6055085" w="8966653">
                <a:moveTo>
                  <a:pt x="0" y="0"/>
                </a:moveTo>
                <a:lnTo>
                  <a:pt x="8966653" y="0"/>
                </a:lnTo>
                <a:lnTo>
                  <a:pt x="8966653" y="6055085"/>
                </a:lnTo>
                <a:lnTo>
                  <a:pt x="0" y="60550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41175" y="676405"/>
            <a:ext cx="11169424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00"/>
              </a:lnSpc>
              <a:spcBef>
                <a:spcPct val="0"/>
              </a:spcBef>
            </a:pPr>
            <a:r>
              <a:rPr lang="en-US" b="true" sz="7500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操作過程與問題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915861" y="4790873"/>
            <a:ext cx="3473231" cy="714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64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77070" y="2484716"/>
            <a:ext cx="11373777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b="true" sz="2799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在完成籃球場要開啟SciTE  啟動串流卻一直遇到連中斷，電腦拒絕連線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356431" y="9229725"/>
            <a:ext cx="7454168" cy="40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49"/>
              </a:lnSpc>
            </a:pPr>
            <a:r>
              <a:rPr lang="en-US" sz="24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上網翻找資料詢問CPT也還是找不到問題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28700"/>
            <a:ext cx="4906409" cy="1143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032"/>
              </a:lnSpc>
              <a:spcBef>
                <a:spcPct val="0"/>
              </a:spcBef>
            </a:pPr>
            <a:r>
              <a:rPr lang="en-US" b="true" sz="7527">
                <a:solidFill>
                  <a:srgbClr val="1B1B1B"/>
                </a:solidFill>
                <a:latin typeface="Arial Unicode Bold"/>
                <a:ea typeface="Arial Unicode Bold"/>
                <a:cs typeface="Arial Unicode Bold"/>
                <a:sym typeface="Arial Unicode Bold"/>
              </a:rPr>
              <a:t>心得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0" y="5909026"/>
            <a:ext cx="4175535" cy="4114800"/>
          </a:xfrm>
          <a:custGeom>
            <a:avLst/>
            <a:gdLst/>
            <a:ahLst/>
            <a:cxnLst/>
            <a:rect r="r" b="b" t="t" l="l"/>
            <a:pathLst>
              <a:path h="4114800" w="4175535">
                <a:moveTo>
                  <a:pt x="0" y="0"/>
                </a:moveTo>
                <a:lnTo>
                  <a:pt x="4175535" y="0"/>
                </a:lnTo>
                <a:lnTo>
                  <a:pt x="417553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725476" y="3677992"/>
            <a:ext cx="8888444" cy="4281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70"/>
              </a:lnSpc>
            </a:pPr>
            <a:r>
              <a:rPr lang="en-US" sz="2899">
                <a:solidFill>
                  <a:srgbClr val="1B1B1B"/>
                </a:solidFill>
                <a:latin typeface="Arial Unicode"/>
                <a:ea typeface="Arial Unicode"/>
                <a:cs typeface="Arial Unicode"/>
                <a:sym typeface="Arial Unicode"/>
              </a:rPr>
              <a:t>   這次課程從一開始學習如何組裝零組件到最後可以與組員一起投球，整體很有趣，但是我覺得我到後面還是跟不太上結尾，整個學期下來很明顯也能感受到自己真的學到了很多東西，這不只是單一框架的課程，除了專業的知識外，我還學到很多好用的軟體工具，更不用提那些軟實力的成長。﹑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DAGq0CripAw</dc:identifier>
  <dcterms:modified xsi:type="dcterms:W3CDTF">2011-08-01T06:04:30Z</dcterms:modified>
  <cp:revision>1</cp:revision>
  <dc:title>協同final</dc:title>
</cp:coreProperties>
</file>

<file path=docProps/thumbnail.jpeg>
</file>